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x="18288000" cy="10287000"/>
  <p:notesSz cx="6858000" cy="9144000"/>
  <p:embeddedFontLst>
    <p:embeddedFont>
      <p:font typeface="Tex Gyre Termes" charset="1" panose="00000500000000000000"/>
      <p:regular r:id="rId27"/>
    </p:embeddedFont>
    <p:embeddedFont>
      <p:font typeface="Tex Gyre Termes Bold" charset="1" panose="00000800000000000000"/>
      <p:regular r:id="rId28"/>
    </p:embeddedFont>
    <p:embeddedFont>
      <p:font typeface="Nourd Bold" charset="1" panose="00000700000000000000"/>
      <p:regular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7.jpe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5143500"/>
          </a:xfrm>
          <a:custGeom>
            <a:avLst/>
            <a:gdLst/>
            <a:ahLst/>
            <a:cxnLst/>
            <a:rect r="r" b="b" t="t" l="l"/>
            <a:pathLst>
              <a:path h="5143500" w="18288000">
                <a:moveTo>
                  <a:pt x="0" y="0"/>
                </a:moveTo>
                <a:lnTo>
                  <a:pt x="18288000" y="0"/>
                </a:lnTo>
                <a:lnTo>
                  <a:pt x="18288000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13644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220749" y="1493258"/>
            <a:ext cx="1846503" cy="2090868"/>
          </a:xfrm>
          <a:custGeom>
            <a:avLst/>
            <a:gdLst/>
            <a:ahLst/>
            <a:cxnLst/>
            <a:rect r="r" b="b" t="t" l="l"/>
            <a:pathLst>
              <a:path h="2090868" w="1846503">
                <a:moveTo>
                  <a:pt x="0" y="0"/>
                </a:moveTo>
                <a:lnTo>
                  <a:pt x="1846502" y="0"/>
                </a:lnTo>
                <a:lnTo>
                  <a:pt x="1846502" y="2090867"/>
                </a:lnTo>
                <a:lnTo>
                  <a:pt x="0" y="209086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7027664" y="3450775"/>
            <a:ext cx="4232672" cy="1276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499"/>
              </a:lnSpc>
            </a:pPr>
            <a:r>
              <a:rPr lang="en-US" sz="7499">
                <a:solidFill>
                  <a:srgbClr val="FFFFFF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AGRIBOT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930418" y="5436296"/>
            <a:ext cx="16273667" cy="1287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60"/>
              </a:lnSpc>
            </a:pPr>
            <a:r>
              <a:rPr lang="en-US" b="true" sz="4000">
                <a:solidFill>
                  <a:srgbClr val="2A2B2A"/>
                </a:solidFill>
                <a:latin typeface="Tex Gyre Termes Bold"/>
                <a:ea typeface="Tex Gyre Termes Bold"/>
                <a:cs typeface="Tex Gyre Termes Bold"/>
                <a:sym typeface="Tex Gyre Termes Bold"/>
              </a:rPr>
              <a:t>ADVANCE MOBILE PHONE OPERATED MULTI PURPOSE AGRICULTURE ROBOTIC VEHICLE</a:t>
            </a:r>
          </a:p>
        </p:txBody>
      </p:sp>
      <p:sp>
        <p:nvSpPr>
          <p:cNvPr name="AutoShape 6" id="6"/>
          <p:cNvSpPr/>
          <p:nvPr/>
        </p:nvSpPr>
        <p:spPr>
          <a:xfrm rot="0">
            <a:off x="1330276" y="7000301"/>
            <a:ext cx="16273667" cy="0"/>
          </a:xfrm>
          <a:prstGeom prst="line">
            <a:avLst/>
          </a:prstGeom>
          <a:ln cap="flat" w="57150">
            <a:solidFill>
              <a:srgbClr val="30393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7" id="7"/>
          <p:cNvSpPr txBox="true"/>
          <p:nvPr/>
        </p:nvSpPr>
        <p:spPr>
          <a:xfrm rot="0">
            <a:off x="2410511" y="7257476"/>
            <a:ext cx="3864293" cy="2463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 b="true">
                <a:solidFill>
                  <a:srgbClr val="000000"/>
                </a:solidFill>
                <a:latin typeface="Tex Gyre Termes Bold"/>
                <a:ea typeface="Tex Gyre Termes Bold"/>
                <a:cs typeface="Tex Gyre Termes Bold"/>
                <a:sym typeface="Tex Gyre Termes Bold"/>
              </a:rPr>
              <a:t>GUIDE:</a:t>
            </a:r>
          </a:p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Mrs.N.Krishna Jyothi</a:t>
            </a:r>
          </a:p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Asst. Professor</a:t>
            </a:r>
          </a:p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000000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Department of ECE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166628" y="7204075"/>
            <a:ext cx="7493913" cy="308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 b="true">
                <a:solidFill>
                  <a:srgbClr val="000000"/>
                </a:solidFill>
                <a:latin typeface="Tex Gyre Termes Bold"/>
                <a:ea typeface="Tex Gyre Termes Bold"/>
                <a:cs typeface="Tex Gyre Termes Bold"/>
                <a:sym typeface="Tex Gyre Termes Bold"/>
              </a:rPr>
              <a:t>Batch C3:</a:t>
            </a:r>
          </a:p>
          <a:p>
            <a:pPr algn="just"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Arisetty Sri Ramani           (19251A04C3)</a:t>
            </a:r>
          </a:p>
          <a:p>
            <a:pPr algn="just"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Gottipati Ashlesha             (19251A04D2)</a:t>
            </a:r>
          </a:p>
          <a:p>
            <a:pPr algn="just"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Manchina Roshini              (19251A04E4)</a:t>
            </a:r>
          </a:p>
          <a:p>
            <a:pPr algn="just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000000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Vanama Sahithi Jayaram    (19251A04J0)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-894166"/>
            <a:ext cx="1303723" cy="3580985"/>
            <a:chOff x="0" y="0"/>
            <a:chExt cx="343367" cy="94314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43367" cy="943140"/>
            </a:xfrm>
            <a:custGeom>
              <a:avLst/>
              <a:gdLst/>
              <a:ahLst/>
              <a:cxnLst/>
              <a:rect r="r" b="b" t="t" l="l"/>
              <a:pathLst>
                <a:path h="943140" w="343367">
                  <a:moveTo>
                    <a:pt x="0" y="0"/>
                  </a:moveTo>
                  <a:lnTo>
                    <a:pt x="343367" y="0"/>
                  </a:lnTo>
                  <a:lnTo>
                    <a:pt x="343367" y="943140"/>
                  </a:lnTo>
                  <a:lnTo>
                    <a:pt x="0" y="943140"/>
                  </a:lnTo>
                  <a:close/>
                </a:path>
              </a:pathLst>
            </a:custGeom>
            <a:solidFill>
              <a:srgbClr val="396035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43367" cy="9812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3093719" y="2610619"/>
            <a:ext cx="13193432" cy="42032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A dc motor uses electrical energy to produce mechanical energy, very generally through the interaction of magnetic fields and current-containing conductors.</a:t>
            </a:r>
          </a:p>
          <a:p>
            <a:pPr algn="just"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The DC motor has two basic parts: the rotating part that is called the armature and the stable part that includes coils of wire called the field coils.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093719" y="575324"/>
            <a:ext cx="12100562" cy="9448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09"/>
              </a:lnSpc>
            </a:pPr>
            <a:r>
              <a:rPr lang="en-US" sz="6499" b="true">
                <a:solidFill>
                  <a:srgbClr val="000000"/>
                </a:solidFill>
                <a:latin typeface="Tex Gyre Termes Bold"/>
                <a:ea typeface="Tex Gyre Termes Bold"/>
                <a:cs typeface="Tex Gyre Termes Bold"/>
                <a:sym typeface="Tex Gyre Termes Bold"/>
              </a:rPr>
              <a:t>DC MOTOR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-348571"/>
            <a:ext cx="1303723" cy="3144931"/>
            <a:chOff x="0" y="0"/>
            <a:chExt cx="343367" cy="82829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43367" cy="828295"/>
            </a:xfrm>
            <a:custGeom>
              <a:avLst/>
              <a:gdLst/>
              <a:ahLst/>
              <a:cxnLst/>
              <a:rect r="r" b="b" t="t" l="l"/>
              <a:pathLst>
                <a:path h="828295" w="343367">
                  <a:moveTo>
                    <a:pt x="0" y="0"/>
                  </a:moveTo>
                  <a:lnTo>
                    <a:pt x="343367" y="0"/>
                  </a:lnTo>
                  <a:lnTo>
                    <a:pt x="343367" y="828295"/>
                  </a:lnTo>
                  <a:lnTo>
                    <a:pt x="0" y="828295"/>
                  </a:lnTo>
                  <a:close/>
                </a:path>
              </a:pathLst>
            </a:custGeom>
            <a:solidFill>
              <a:srgbClr val="396035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43367" cy="86639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2770114" y="2796360"/>
            <a:ext cx="12659091" cy="5644237"/>
          </a:xfrm>
          <a:custGeom>
            <a:avLst/>
            <a:gdLst/>
            <a:ahLst/>
            <a:cxnLst/>
            <a:rect r="r" b="b" t="t" l="l"/>
            <a:pathLst>
              <a:path h="5644237" w="12659091">
                <a:moveTo>
                  <a:pt x="0" y="0"/>
                </a:moveTo>
                <a:lnTo>
                  <a:pt x="12659091" y="0"/>
                </a:lnTo>
                <a:lnTo>
                  <a:pt x="12659091" y="5644237"/>
                </a:lnTo>
                <a:lnTo>
                  <a:pt x="0" y="564423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189" r="-6304" b="-25924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460151" y="847725"/>
            <a:ext cx="7367699" cy="11620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49"/>
              </a:lnSpc>
            </a:pPr>
            <a:r>
              <a:rPr lang="en-US" b="true" sz="6499">
                <a:solidFill>
                  <a:srgbClr val="000000"/>
                </a:solidFill>
                <a:latin typeface="Tex Gyre Termes Bold"/>
                <a:ea typeface="Tex Gyre Termes Bold"/>
                <a:cs typeface="Tex Gyre Termes Bold"/>
                <a:sym typeface="Tex Gyre Termes Bold"/>
              </a:rPr>
              <a:t>BLOCK DIAGRAM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2922514" y="2948760"/>
            <a:ext cx="12659091" cy="5644237"/>
          </a:xfrm>
          <a:custGeom>
            <a:avLst/>
            <a:gdLst/>
            <a:ahLst/>
            <a:cxnLst/>
            <a:rect r="r" b="b" t="t" l="l"/>
            <a:pathLst>
              <a:path h="5644237" w="12659091">
                <a:moveTo>
                  <a:pt x="0" y="0"/>
                </a:moveTo>
                <a:lnTo>
                  <a:pt x="12659091" y="0"/>
                </a:lnTo>
                <a:lnTo>
                  <a:pt x="12659091" y="5644237"/>
                </a:lnTo>
                <a:lnTo>
                  <a:pt x="0" y="564423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189" r="-6304" b="-25924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47750" y="-543766"/>
            <a:ext cx="1303723" cy="3144931"/>
            <a:chOff x="0" y="0"/>
            <a:chExt cx="343367" cy="82829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43367" cy="828295"/>
            </a:xfrm>
            <a:custGeom>
              <a:avLst/>
              <a:gdLst/>
              <a:ahLst/>
              <a:cxnLst/>
              <a:rect r="r" b="b" t="t" l="l"/>
              <a:pathLst>
                <a:path h="828295" w="343367">
                  <a:moveTo>
                    <a:pt x="0" y="0"/>
                  </a:moveTo>
                  <a:lnTo>
                    <a:pt x="343367" y="0"/>
                  </a:lnTo>
                  <a:lnTo>
                    <a:pt x="343367" y="828295"/>
                  </a:lnTo>
                  <a:lnTo>
                    <a:pt x="0" y="828295"/>
                  </a:lnTo>
                  <a:close/>
                </a:path>
              </a:pathLst>
            </a:custGeom>
            <a:solidFill>
              <a:srgbClr val="396035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43367" cy="86639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699612" y="2407207"/>
            <a:ext cx="15841920" cy="7023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The basic idea of this project is to develop a multipurpose machine, which is used for ploughing the soil, and water sprayer to spray water with least changes in accessories with minimum cost. </a:t>
            </a:r>
          </a:p>
          <a:p>
            <a:pPr algn="just"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This whole system of the robot works with the battery and the solar power.</a:t>
            </a:r>
          </a:p>
          <a:p>
            <a:pPr algn="just"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Robot has rotor which will destroy the unwanted grasses while moving and also level the ground.</a:t>
            </a:r>
          </a:p>
          <a:p>
            <a:pPr algn="just"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 All the operations are performed with the help of PIC microcontroller. </a:t>
            </a:r>
          </a:p>
          <a:p>
            <a:pPr algn="just"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 Humidity sensor is used to sense the moisture content in the environment.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568178" y="1066800"/>
            <a:ext cx="9151644" cy="944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09"/>
              </a:lnSpc>
            </a:pPr>
            <a:r>
              <a:rPr lang="en-US" sz="6499" b="true">
                <a:solidFill>
                  <a:srgbClr val="000000"/>
                </a:solidFill>
                <a:latin typeface="Tex Gyre Termes Bold"/>
                <a:ea typeface="Tex Gyre Termes Bold"/>
                <a:cs typeface="Tex Gyre Termes Bold"/>
                <a:sym typeface="Tex Gyre Termes Bold"/>
              </a:rPr>
              <a:t>WORKING PRINCIPLE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351473" y="2720160"/>
            <a:ext cx="14907827" cy="4907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Moisture sensor is used to sense the water level in the ground and turn on and turn off the pumping motor depending on water level.</a:t>
            </a:r>
          </a:p>
          <a:p>
            <a:pPr algn="just"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The GSM module is used to send the update messages to the user about the functioning of the robot.</a:t>
            </a:r>
          </a:p>
          <a:p>
            <a:pPr algn="just"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The robot is also used for seed sowing by digging the soil at certain intervals and placing the seeds inside, and closing the soil.</a:t>
            </a:r>
          </a:p>
          <a:p>
            <a:pPr algn="just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.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047750" y="-348571"/>
            <a:ext cx="1303723" cy="3144931"/>
            <a:chOff x="0" y="0"/>
            <a:chExt cx="343367" cy="82829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43367" cy="828295"/>
            </a:xfrm>
            <a:custGeom>
              <a:avLst/>
              <a:gdLst/>
              <a:ahLst/>
              <a:cxnLst/>
              <a:rect r="r" b="b" t="t" l="l"/>
              <a:pathLst>
                <a:path h="828295" w="343367">
                  <a:moveTo>
                    <a:pt x="0" y="0"/>
                  </a:moveTo>
                  <a:lnTo>
                    <a:pt x="343367" y="0"/>
                  </a:lnTo>
                  <a:lnTo>
                    <a:pt x="343367" y="828295"/>
                  </a:lnTo>
                  <a:lnTo>
                    <a:pt x="0" y="828295"/>
                  </a:lnTo>
                  <a:close/>
                </a:path>
              </a:pathLst>
            </a:custGeom>
            <a:solidFill>
              <a:srgbClr val="396035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343367" cy="86639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2738198" y="1066800"/>
            <a:ext cx="14521102" cy="944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09"/>
              </a:lnSpc>
            </a:pPr>
            <a:r>
              <a:rPr lang="en-US" b="true" sz="6499">
                <a:solidFill>
                  <a:srgbClr val="000000"/>
                </a:solidFill>
                <a:latin typeface="Tex Gyre Termes Bold"/>
                <a:ea typeface="Tex Gyre Termes Bold"/>
                <a:cs typeface="Tex Gyre Termes Bold"/>
                <a:sym typeface="Tex Gyre Termes Bold"/>
              </a:rPr>
              <a:t>WORKING PRINCIPLE CONTD.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-348571"/>
            <a:ext cx="1303723" cy="3144931"/>
            <a:chOff x="0" y="0"/>
            <a:chExt cx="343367" cy="82829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43367" cy="828295"/>
            </a:xfrm>
            <a:custGeom>
              <a:avLst/>
              <a:gdLst/>
              <a:ahLst/>
              <a:cxnLst/>
              <a:rect r="r" b="b" t="t" l="l"/>
              <a:pathLst>
                <a:path h="828295" w="343367">
                  <a:moveTo>
                    <a:pt x="0" y="0"/>
                  </a:moveTo>
                  <a:lnTo>
                    <a:pt x="343367" y="0"/>
                  </a:lnTo>
                  <a:lnTo>
                    <a:pt x="343367" y="828295"/>
                  </a:lnTo>
                  <a:lnTo>
                    <a:pt x="0" y="828295"/>
                  </a:lnTo>
                  <a:close/>
                </a:path>
              </a:pathLst>
            </a:custGeom>
            <a:solidFill>
              <a:srgbClr val="396035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43367" cy="86639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690087" y="2710635"/>
            <a:ext cx="15569213" cy="3508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863601" indent="-431801" lvl="1">
              <a:lnSpc>
                <a:spcPts val="5600"/>
              </a:lnSpc>
              <a:buFont typeface="Arial"/>
              <a:buChar char="•"/>
            </a:pPr>
            <a:r>
              <a:rPr lang="en-US" sz="4000">
                <a:solidFill>
                  <a:srgbClr val="000000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Reduces the number of labors required for agricultural activity.</a:t>
            </a:r>
          </a:p>
          <a:p>
            <a:pPr algn="just" marL="863601" indent="-431801" lvl="1">
              <a:lnSpc>
                <a:spcPts val="5600"/>
              </a:lnSpc>
              <a:buFont typeface="Arial"/>
              <a:buChar char="•"/>
            </a:pPr>
            <a:r>
              <a:rPr lang="en-US" sz="4000">
                <a:solidFill>
                  <a:srgbClr val="000000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Due to its quick action, time will be saved.</a:t>
            </a:r>
          </a:p>
          <a:p>
            <a:pPr algn="just" marL="863601" indent="-431801" lvl="1">
              <a:lnSpc>
                <a:spcPts val="5600"/>
              </a:lnSpc>
              <a:buFont typeface="Arial"/>
              <a:buChar char="•"/>
            </a:pPr>
            <a:r>
              <a:rPr lang="en-US" sz="4000">
                <a:solidFill>
                  <a:srgbClr val="000000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Agribot can able to work in any environmental condition.</a:t>
            </a:r>
          </a:p>
          <a:p>
            <a:pPr algn="just" marL="863601" indent="-431801" lvl="1">
              <a:lnSpc>
                <a:spcPts val="5600"/>
              </a:lnSpc>
              <a:buFont typeface="Arial"/>
              <a:buChar char="•"/>
            </a:pPr>
            <a:r>
              <a:rPr lang="en-US" sz="4000">
                <a:solidFill>
                  <a:srgbClr val="000000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The robots can work without sleep so they can work 24*7 for 365 days.</a:t>
            </a:r>
          </a:p>
          <a:p>
            <a:pPr algn="just" marL="863601" indent="-431801" lvl="1">
              <a:lnSpc>
                <a:spcPts val="5600"/>
              </a:lnSpc>
              <a:buFont typeface="Arial"/>
              <a:buChar char="•"/>
            </a:pPr>
            <a:r>
              <a:rPr lang="en-US" sz="4000">
                <a:solidFill>
                  <a:srgbClr val="000000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Protection against harmful effects of chemicals.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049048" y="1047750"/>
            <a:ext cx="6189903" cy="9690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69"/>
              </a:lnSpc>
            </a:pPr>
            <a:r>
              <a:rPr lang="en-US" b="true" sz="6499">
                <a:solidFill>
                  <a:srgbClr val="000000"/>
                </a:solidFill>
                <a:latin typeface="Tex Gyre Termes Bold"/>
                <a:ea typeface="Tex Gyre Termes Bold"/>
                <a:cs typeface="Tex Gyre Termes Bold"/>
                <a:sym typeface="Tex Gyre Termes Bold"/>
              </a:rPr>
              <a:t>ADVANTAGES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-348571"/>
            <a:ext cx="1303723" cy="3144931"/>
            <a:chOff x="0" y="0"/>
            <a:chExt cx="343367" cy="82829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43367" cy="828295"/>
            </a:xfrm>
            <a:custGeom>
              <a:avLst/>
              <a:gdLst/>
              <a:ahLst/>
              <a:cxnLst/>
              <a:rect r="r" b="b" t="t" l="l"/>
              <a:pathLst>
                <a:path h="828295" w="343367">
                  <a:moveTo>
                    <a:pt x="0" y="0"/>
                  </a:moveTo>
                  <a:lnTo>
                    <a:pt x="343367" y="0"/>
                  </a:lnTo>
                  <a:lnTo>
                    <a:pt x="343367" y="828295"/>
                  </a:lnTo>
                  <a:lnTo>
                    <a:pt x="0" y="828295"/>
                  </a:lnTo>
                  <a:close/>
                </a:path>
              </a:pathLst>
            </a:custGeom>
            <a:solidFill>
              <a:srgbClr val="396035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43367" cy="86639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5429216" y="1047750"/>
            <a:ext cx="7429568" cy="9690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69"/>
              </a:lnSpc>
            </a:pPr>
            <a:r>
              <a:rPr lang="en-US" b="true" sz="6499">
                <a:solidFill>
                  <a:srgbClr val="000000"/>
                </a:solidFill>
                <a:latin typeface="Tex Gyre Termes Bold"/>
                <a:ea typeface="Tex Gyre Termes Bold"/>
                <a:cs typeface="Tex Gyre Termes Bold"/>
                <a:sym typeface="Tex Gyre Termes Bold"/>
              </a:rPr>
              <a:t>DISADVANTAGES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680562" y="2710635"/>
            <a:ext cx="15578738" cy="2811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863601" indent="-431801" lvl="1">
              <a:lnSpc>
                <a:spcPts val="5600"/>
              </a:lnSpc>
              <a:buFont typeface="Arial"/>
              <a:buChar char="•"/>
            </a:pPr>
            <a:r>
              <a:rPr lang="en-US" sz="4000">
                <a:solidFill>
                  <a:srgbClr val="000000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As machines will do all the work there will be</a:t>
            </a:r>
            <a:r>
              <a:rPr lang="en-US" b="true" sz="4000">
                <a:solidFill>
                  <a:srgbClr val="000000"/>
                </a:solidFill>
                <a:latin typeface="Tex Gyre Termes Bold"/>
                <a:ea typeface="Tex Gyre Termes Bold"/>
                <a:cs typeface="Tex Gyre Termes Bold"/>
                <a:sym typeface="Tex Gyre Termes Bold"/>
              </a:rPr>
              <a:t> </a:t>
            </a:r>
            <a:r>
              <a:rPr lang="en-US" sz="4000">
                <a:solidFill>
                  <a:srgbClr val="000000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less scope for employment of labor mainly in rural villages.</a:t>
            </a:r>
          </a:p>
          <a:p>
            <a:pPr algn="just" marL="863601" indent="-431801" lvl="1">
              <a:lnSpc>
                <a:spcPts val="5600"/>
              </a:lnSpc>
              <a:buFont typeface="Arial"/>
              <a:buChar char="•"/>
            </a:pPr>
            <a:r>
              <a:rPr lang="en-US" sz="4000">
                <a:solidFill>
                  <a:srgbClr val="000000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Robot needs high maintenance.</a:t>
            </a:r>
          </a:p>
          <a:p>
            <a:pPr algn="just" marL="863601" indent="-431801" lvl="1">
              <a:lnSpc>
                <a:spcPts val="5600"/>
              </a:lnSpc>
              <a:buFont typeface="Arial"/>
              <a:buChar char="•"/>
            </a:pPr>
            <a:r>
              <a:rPr lang="en-US" sz="4000">
                <a:solidFill>
                  <a:srgbClr val="000000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In a way or other emotional appeal of agriculture may be changed.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-348571"/>
            <a:ext cx="1303723" cy="3144931"/>
            <a:chOff x="0" y="0"/>
            <a:chExt cx="343367" cy="82829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43367" cy="828295"/>
            </a:xfrm>
            <a:custGeom>
              <a:avLst/>
              <a:gdLst/>
              <a:ahLst/>
              <a:cxnLst/>
              <a:rect r="r" b="b" t="t" l="l"/>
              <a:pathLst>
                <a:path h="828295" w="343367">
                  <a:moveTo>
                    <a:pt x="0" y="0"/>
                  </a:moveTo>
                  <a:lnTo>
                    <a:pt x="343367" y="0"/>
                  </a:lnTo>
                  <a:lnTo>
                    <a:pt x="343367" y="828295"/>
                  </a:lnTo>
                  <a:lnTo>
                    <a:pt x="0" y="828295"/>
                  </a:lnTo>
                  <a:close/>
                </a:path>
              </a:pathLst>
            </a:custGeom>
            <a:solidFill>
              <a:srgbClr val="396035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43367" cy="86639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5429216" y="1047750"/>
            <a:ext cx="7429568" cy="9690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69"/>
              </a:lnSpc>
            </a:pPr>
            <a:r>
              <a:rPr lang="en-US" b="true" sz="6499">
                <a:solidFill>
                  <a:srgbClr val="000000"/>
                </a:solidFill>
                <a:latin typeface="Tex Gyre Termes Bold"/>
                <a:ea typeface="Tex Gyre Termes Bold"/>
                <a:cs typeface="Tex Gyre Termes Bold"/>
                <a:sym typeface="Tex Gyre Termes Bold"/>
              </a:rPr>
              <a:t>APPLICATIONS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680562" y="2710635"/>
            <a:ext cx="15578738" cy="2826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863601" indent="-431801" lvl="1">
              <a:lnSpc>
                <a:spcPts val="5600"/>
              </a:lnSpc>
              <a:buFont typeface="Arial"/>
              <a:buChar char="•"/>
            </a:pPr>
            <a:r>
              <a:rPr lang="en-US" sz="4000">
                <a:solidFill>
                  <a:srgbClr val="000000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Robot has rotor which will</a:t>
            </a:r>
            <a:r>
              <a:rPr lang="en-US" b="true" sz="4000">
                <a:solidFill>
                  <a:srgbClr val="000000"/>
                </a:solidFill>
                <a:latin typeface="Tex Gyre Termes Bold"/>
                <a:ea typeface="Tex Gyre Termes Bold"/>
                <a:cs typeface="Tex Gyre Termes Bold"/>
                <a:sym typeface="Tex Gyre Termes Bold"/>
              </a:rPr>
              <a:t> </a:t>
            </a:r>
            <a:r>
              <a:rPr lang="en-US" sz="4000">
                <a:solidFill>
                  <a:srgbClr val="000000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destroy the unwanted grasses while moving and also</a:t>
            </a:r>
            <a:r>
              <a:rPr lang="en-US" b="true" sz="4000">
                <a:solidFill>
                  <a:srgbClr val="000000"/>
                </a:solidFill>
                <a:latin typeface="Tex Gyre Termes Bold"/>
                <a:ea typeface="Tex Gyre Termes Bold"/>
                <a:cs typeface="Tex Gyre Termes Bold"/>
                <a:sym typeface="Tex Gyre Termes Bold"/>
              </a:rPr>
              <a:t> </a:t>
            </a:r>
            <a:r>
              <a:rPr lang="en-US" sz="4000">
                <a:solidFill>
                  <a:srgbClr val="000000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level the ground.</a:t>
            </a:r>
          </a:p>
          <a:p>
            <a:pPr algn="just" marL="863601" indent="-431801" lvl="1">
              <a:lnSpc>
                <a:spcPts val="5600"/>
              </a:lnSpc>
              <a:buFont typeface="Arial"/>
              <a:buChar char="•"/>
            </a:pPr>
            <a:r>
              <a:rPr lang="en-US" sz="4000">
                <a:solidFill>
                  <a:srgbClr val="000000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The</a:t>
            </a:r>
            <a:r>
              <a:rPr lang="en-US" b="true" sz="4000">
                <a:solidFill>
                  <a:srgbClr val="000000"/>
                </a:solidFill>
                <a:latin typeface="Tex Gyre Termes Bold"/>
                <a:ea typeface="Tex Gyre Termes Bold"/>
                <a:cs typeface="Tex Gyre Termes Bold"/>
                <a:sym typeface="Tex Gyre Termes Bold"/>
              </a:rPr>
              <a:t> </a:t>
            </a:r>
            <a:r>
              <a:rPr lang="en-US" sz="4000">
                <a:solidFill>
                  <a:srgbClr val="000000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robot also has a digger to dig the vegetables from the ground.</a:t>
            </a:r>
          </a:p>
          <a:p>
            <a:pPr algn="just" marL="863601" indent="-431801" lvl="1">
              <a:lnSpc>
                <a:spcPts val="5600"/>
              </a:lnSpc>
              <a:buFont typeface="Arial"/>
              <a:buChar char="•"/>
            </a:pPr>
            <a:r>
              <a:rPr lang="en-US" sz="4000">
                <a:solidFill>
                  <a:srgbClr val="000000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The  robot automatically turn on and turn off of water pumping motor.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-348571"/>
            <a:ext cx="1303723" cy="3144931"/>
            <a:chOff x="0" y="0"/>
            <a:chExt cx="343367" cy="82829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43367" cy="828295"/>
            </a:xfrm>
            <a:custGeom>
              <a:avLst/>
              <a:gdLst/>
              <a:ahLst/>
              <a:cxnLst/>
              <a:rect r="r" b="b" t="t" l="l"/>
              <a:pathLst>
                <a:path h="828295" w="343367">
                  <a:moveTo>
                    <a:pt x="0" y="0"/>
                  </a:moveTo>
                  <a:lnTo>
                    <a:pt x="343367" y="0"/>
                  </a:lnTo>
                  <a:lnTo>
                    <a:pt x="343367" y="828295"/>
                  </a:lnTo>
                  <a:lnTo>
                    <a:pt x="0" y="828295"/>
                  </a:lnTo>
                  <a:close/>
                </a:path>
              </a:pathLst>
            </a:custGeom>
            <a:solidFill>
              <a:srgbClr val="396035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43367" cy="86639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4688056" y="1590271"/>
            <a:ext cx="9609929" cy="7668029"/>
          </a:xfrm>
          <a:custGeom>
            <a:avLst/>
            <a:gdLst/>
            <a:ahLst/>
            <a:cxnLst/>
            <a:rect r="r" b="b" t="t" l="l"/>
            <a:pathLst>
              <a:path h="7668029" w="9609929">
                <a:moveTo>
                  <a:pt x="0" y="0"/>
                </a:moveTo>
                <a:lnTo>
                  <a:pt x="9609930" y="0"/>
                </a:lnTo>
                <a:lnTo>
                  <a:pt x="9609930" y="7668029"/>
                </a:lnTo>
                <a:lnTo>
                  <a:pt x="0" y="766802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340" r="0" b="-1894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429216" y="553720"/>
            <a:ext cx="7429568" cy="9690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69"/>
              </a:lnSpc>
            </a:pPr>
            <a:r>
              <a:rPr lang="en-US" sz="6499">
                <a:solidFill>
                  <a:srgbClr val="000000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KIT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-348571"/>
            <a:ext cx="1303723" cy="3144931"/>
            <a:chOff x="0" y="0"/>
            <a:chExt cx="343367" cy="82829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43367" cy="828295"/>
            </a:xfrm>
            <a:custGeom>
              <a:avLst/>
              <a:gdLst/>
              <a:ahLst/>
              <a:cxnLst/>
              <a:rect r="r" b="b" t="t" l="l"/>
              <a:pathLst>
                <a:path h="828295" w="343367">
                  <a:moveTo>
                    <a:pt x="0" y="0"/>
                  </a:moveTo>
                  <a:lnTo>
                    <a:pt x="343367" y="0"/>
                  </a:lnTo>
                  <a:lnTo>
                    <a:pt x="343367" y="828295"/>
                  </a:lnTo>
                  <a:lnTo>
                    <a:pt x="0" y="828295"/>
                  </a:lnTo>
                  <a:close/>
                </a:path>
              </a:pathLst>
            </a:custGeom>
            <a:solidFill>
              <a:srgbClr val="396035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43367" cy="86639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3971436" y="2384556"/>
            <a:ext cx="4069391" cy="7048472"/>
          </a:xfrm>
          <a:custGeom>
            <a:avLst/>
            <a:gdLst/>
            <a:ahLst/>
            <a:cxnLst/>
            <a:rect r="r" b="b" t="t" l="l"/>
            <a:pathLst>
              <a:path h="7048472" w="4069391">
                <a:moveTo>
                  <a:pt x="0" y="0"/>
                </a:moveTo>
                <a:lnTo>
                  <a:pt x="4069391" y="0"/>
                </a:lnTo>
                <a:lnTo>
                  <a:pt x="4069391" y="7048472"/>
                </a:lnTo>
                <a:lnTo>
                  <a:pt x="0" y="70484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679127" y="2384556"/>
            <a:ext cx="5033049" cy="7048472"/>
          </a:xfrm>
          <a:custGeom>
            <a:avLst/>
            <a:gdLst/>
            <a:ahLst/>
            <a:cxnLst/>
            <a:rect r="r" b="b" t="t" l="l"/>
            <a:pathLst>
              <a:path h="7048472" w="5033049">
                <a:moveTo>
                  <a:pt x="0" y="0"/>
                </a:moveTo>
                <a:lnTo>
                  <a:pt x="5033049" y="0"/>
                </a:lnTo>
                <a:lnTo>
                  <a:pt x="5033049" y="7048472"/>
                </a:lnTo>
                <a:lnTo>
                  <a:pt x="0" y="70484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007586" y="553720"/>
            <a:ext cx="14272829" cy="9690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69"/>
              </a:lnSpc>
            </a:pPr>
            <a:r>
              <a:rPr lang="en-US" b="true" sz="6499">
                <a:solidFill>
                  <a:srgbClr val="000000"/>
                </a:solidFill>
                <a:latin typeface="Tex Gyre Termes Bold"/>
                <a:ea typeface="Tex Gyre Termes Bold"/>
                <a:cs typeface="Tex Gyre Termes Bold"/>
                <a:sym typeface="Tex Gyre Termes Bold"/>
              </a:rPr>
              <a:t>RESULTS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-348571"/>
            <a:ext cx="1303723" cy="3144931"/>
            <a:chOff x="0" y="0"/>
            <a:chExt cx="343367" cy="82829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43367" cy="828295"/>
            </a:xfrm>
            <a:custGeom>
              <a:avLst/>
              <a:gdLst/>
              <a:ahLst/>
              <a:cxnLst/>
              <a:rect r="r" b="b" t="t" l="l"/>
              <a:pathLst>
                <a:path h="828295" w="343367">
                  <a:moveTo>
                    <a:pt x="0" y="0"/>
                  </a:moveTo>
                  <a:lnTo>
                    <a:pt x="343367" y="0"/>
                  </a:lnTo>
                  <a:lnTo>
                    <a:pt x="343367" y="828295"/>
                  </a:lnTo>
                  <a:lnTo>
                    <a:pt x="0" y="828295"/>
                  </a:lnTo>
                  <a:close/>
                </a:path>
              </a:pathLst>
            </a:custGeom>
            <a:solidFill>
              <a:srgbClr val="396035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43367" cy="86639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3129868" y="2710635"/>
            <a:ext cx="14129432" cy="56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863601" indent="-431801" lvl="1">
              <a:lnSpc>
                <a:spcPts val="5600"/>
              </a:lnSpc>
              <a:buFont typeface="Arial"/>
              <a:buChar char="•"/>
            </a:pPr>
            <a:r>
              <a:rPr lang="en-US" sz="4000">
                <a:solidFill>
                  <a:srgbClr val="000000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As ever increasing of world population and decreasing of agricultural workers created constraint to framing system.</a:t>
            </a:r>
          </a:p>
          <a:p>
            <a:pPr algn="just" marL="863601" indent="-431801" lvl="1">
              <a:lnSpc>
                <a:spcPts val="5600"/>
              </a:lnSpc>
              <a:buFont typeface="Arial"/>
              <a:buChar char="•"/>
            </a:pPr>
            <a:r>
              <a:rPr lang="en-US" sz="4000">
                <a:solidFill>
                  <a:srgbClr val="000000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Agricultural robot has potential to take off load of labor shortage and increasing the productivity. </a:t>
            </a:r>
          </a:p>
          <a:p>
            <a:pPr algn="just" marL="863601" indent="-431801" lvl="1">
              <a:lnSpc>
                <a:spcPts val="5600"/>
              </a:lnSpc>
              <a:buFont typeface="Arial"/>
              <a:buChar char="•"/>
            </a:pPr>
            <a:r>
              <a:rPr lang="en-US" sz="4000">
                <a:solidFill>
                  <a:srgbClr val="000000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Some activities like small scale irrigation, crop monitoring and seed sowing have been implemented so far. </a:t>
            </a:r>
          </a:p>
          <a:p>
            <a:pPr algn="just" marL="863601" indent="-431801" lvl="1">
              <a:lnSpc>
                <a:spcPts val="5600"/>
              </a:lnSpc>
              <a:buFont typeface="Arial"/>
              <a:buChar char="•"/>
            </a:pPr>
            <a:r>
              <a:rPr lang="en-US" sz="4000">
                <a:solidFill>
                  <a:srgbClr val="000000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The system can further modified for picking fruits, and actual cutting process by the system.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986471" y="1242945"/>
            <a:ext cx="14272829" cy="9690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69"/>
              </a:lnSpc>
            </a:pPr>
            <a:r>
              <a:rPr lang="en-US" b="true" sz="6499">
                <a:solidFill>
                  <a:srgbClr val="000000"/>
                </a:solidFill>
                <a:latin typeface="Tex Gyre Termes Bold"/>
                <a:ea typeface="Tex Gyre Termes Bold"/>
                <a:cs typeface="Tex Gyre Termes Bold"/>
                <a:sym typeface="Tex Gyre Termes Bold"/>
              </a:rPr>
              <a:t>CONCLUSION AND FUTURE SCOPE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0"/>
            <a:ext cx="1303723" cy="2754542"/>
            <a:chOff x="0" y="0"/>
            <a:chExt cx="343367" cy="72547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43367" cy="725476"/>
            </a:xfrm>
            <a:custGeom>
              <a:avLst/>
              <a:gdLst/>
              <a:ahLst/>
              <a:cxnLst/>
              <a:rect r="r" b="b" t="t" l="l"/>
              <a:pathLst>
                <a:path h="725476" w="343367">
                  <a:moveTo>
                    <a:pt x="0" y="0"/>
                  </a:moveTo>
                  <a:lnTo>
                    <a:pt x="343367" y="0"/>
                  </a:lnTo>
                  <a:lnTo>
                    <a:pt x="343367" y="725476"/>
                  </a:lnTo>
                  <a:lnTo>
                    <a:pt x="0" y="725476"/>
                  </a:lnTo>
                  <a:close/>
                </a:path>
              </a:pathLst>
            </a:custGeom>
            <a:solidFill>
              <a:srgbClr val="396035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43367" cy="7635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6657721" y="914400"/>
            <a:ext cx="4972558" cy="11017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99"/>
              </a:lnSpc>
            </a:pPr>
            <a:r>
              <a:rPr lang="en-US" b="true" sz="6499">
                <a:solidFill>
                  <a:srgbClr val="000000"/>
                </a:solidFill>
                <a:latin typeface="Tex Gyre Termes Bold"/>
                <a:ea typeface="Tex Gyre Termes Bold"/>
                <a:cs typeface="Tex Gyre Termes Bold"/>
                <a:sym typeface="Tex Gyre Termes Bold"/>
              </a:rPr>
              <a:t>CONTENTS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576429" y="2098039"/>
            <a:ext cx="12468616" cy="71602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63596" indent="-431798" lvl="1">
              <a:lnSpc>
                <a:spcPts val="631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INTRODUCTION</a:t>
            </a:r>
          </a:p>
          <a:p>
            <a:pPr algn="l" marL="863596" indent="-431798" lvl="1">
              <a:lnSpc>
                <a:spcPts val="631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HARDWARE AND SOFTWARE REQUIREMENTS</a:t>
            </a:r>
          </a:p>
          <a:p>
            <a:pPr algn="l" marL="863596" indent="-431798" lvl="1">
              <a:lnSpc>
                <a:spcPts val="631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BLOCK DIAGRAM</a:t>
            </a:r>
          </a:p>
          <a:p>
            <a:pPr algn="l" marL="863596" indent="-431798" lvl="1">
              <a:lnSpc>
                <a:spcPts val="631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WORKING PRINCIPLE</a:t>
            </a:r>
          </a:p>
          <a:p>
            <a:pPr algn="l" marL="863596" indent="-431798" lvl="1">
              <a:lnSpc>
                <a:spcPts val="631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ADVANTAGES and DISADVANTAGES</a:t>
            </a:r>
          </a:p>
          <a:p>
            <a:pPr algn="l" marL="863596" indent="-431798" lvl="1">
              <a:lnSpc>
                <a:spcPts val="631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APPLICATIONS</a:t>
            </a:r>
          </a:p>
          <a:p>
            <a:pPr algn="l" marL="863596" indent="-431798" lvl="1">
              <a:lnSpc>
                <a:spcPts val="631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KIT</a:t>
            </a:r>
          </a:p>
          <a:p>
            <a:pPr algn="l" marL="863596" indent="-431798" lvl="1">
              <a:lnSpc>
                <a:spcPts val="631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RESULTS</a:t>
            </a:r>
          </a:p>
          <a:p>
            <a:pPr algn="l" marL="863596" indent="-431798" lvl="1">
              <a:lnSpc>
                <a:spcPts val="631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CONCLUSION AND FUTURE SCOPE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-348571"/>
            <a:ext cx="1303723" cy="3144931"/>
            <a:chOff x="0" y="0"/>
            <a:chExt cx="343367" cy="82829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43367" cy="828295"/>
            </a:xfrm>
            <a:custGeom>
              <a:avLst/>
              <a:gdLst/>
              <a:ahLst/>
              <a:cxnLst/>
              <a:rect r="r" b="b" t="t" l="l"/>
              <a:pathLst>
                <a:path h="828295" w="343367">
                  <a:moveTo>
                    <a:pt x="0" y="0"/>
                  </a:moveTo>
                  <a:lnTo>
                    <a:pt x="343367" y="0"/>
                  </a:lnTo>
                  <a:lnTo>
                    <a:pt x="343367" y="828295"/>
                  </a:lnTo>
                  <a:lnTo>
                    <a:pt x="0" y="828295"/>
                  </a:lnTo>
                  <a:close/>
                </a:path>
              </a:pathLst>
            </a:custGeom>
            <a:solidFill>
              <a:srgbClr val="396035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43367" cy="86639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680562" y="2710635"/>
            <a:ext cx="15578738" cy="562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863601" indent="-431801" lvl="1">
              <a:lnSpc>
                <a:spcPts val="5600"/>
              </a:lnSpc>
              <a:buFont typeface="Arial"/>
              <a:buChar char="•"/>
            </a:pPr>
            <a:r>
              <a:rPr lang="en-US" sz="4000">
                <a:solidFill>
                  <a:srgbClr val="000000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Shibusawa, S. 1996. PhytoTechnology - An introduction to the concept and topic of a new Project. http://phytech.ishikawa?c.ac.jp/WhatIs.html.</a:t>
            </a:r>
          </a:p>
          <a:p>
            <a:pPr algn="just" marL="863601" indent="-431801" lvl="1">
              <a:lnSpc>
                <a:spcPts val="5600"/>
              </a:lnSpc>
              <a:buFont typeface="Arial"/>
              <a:buChar char="•"/>
            </a:pPr>
            <a:r>
              <a:rPr lang="en-US" sz="4000">
                <a:solidFill>
                  <a:srgbClr val="000000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Tillett, N.D., Hague, T. and Marchant, J.A.(1998) A robotic system for plant scale husbandry. Journal of Agricultural Engineering Research, 69, 169-178.</a:t>
            </a:r>
          </a:p>
          <a:p>
            <a:pPr algn="just" marL="863601" indent="-431801" lvl="1">
              <a:lnSpc>
                <a:spcPts val="5600"/>
              </a:lnSpc>
              <a:buFont typeface="Arial"/>
              <a:buChar char="•"/>
            </a:pPr>
            <a:r>
              <a:rPr lang="en-US" sz="4000">
                <a:solidFill>
                  <a:srgbClr val="000000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Blackmore, S. (2007). A systems view of agricultural robotics. Precision Agriculture conference, Wageningen Academic Publishers, the Netherlands. pp. 23-31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429216" y="1242945"/>
            <a:ext cx="7429568" cy="9690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69"/>
              </a:lnSpc>
            </a:pPr>
            <a:r>
              <a:rPr lang="en-US" b="true" sz="6499">
                <a:solidFill>
                  <a:srgbClr val="000000"/>
                </a:solidFill>
                <a:latin typeface="Tex Gyre Termes Bold"/>
                <a:ea typeface="Tex Gyre Termes Bold"/>
                <a:cs typeface="Tex Gyre Termes Bold"/>
                <a:sym typeface="Tex Gyre Termes Bold"/>
              </a:rPr>
              <a:t>REFERENCES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167377" y="4438340"/>
            <a:ext cx="1618197" cy="1131968"/>
            <a:chOff x="0" y="0"/>
            <a:chExt cx="426192" cy="29813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6192" cy="298132"/>
            </a:xfrm>
            <a:custGeom>
              <a:avLst/>
              <a:gdLst/>
              <a:ahLst/>
              <a:cxnLst/>
              <a:rect r="r" b="b" t="t" l="l"/>
              <a:pathLst>
                <a:path h="298132" w="426192">
                  <a:moveTo>
                    <a:pt x="0" y="0"/>
                  </a:moveTo>
                  <a:lnTo>
                    <a:pt x="426192" y="0"/>
                  </a:lnTo>
                  <a:lnTo>
                    <a:pt x="426192" y="298132"/>
                  </a:lnTo>
                  <a:lnTo>
                    <a:pt x="0" y="298132"/>
                  </a:lnTo>
                  <a:close/>
                </a:path>
              </a:pathLst>
            </a:custGeom>
            <a:solidFill>
              <a:srgbClr val="396035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26192" cy="3362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-335048" y="0"/>
            <a:ext cx="18623048" cy="4649240"/>
          </a:xfrm>
          <a:custGeom>
            <a:avLst/>
            <a:gdLst/>
            <a:ahLst/>
            <a:cxnLst/>
            <a:rect r="r" b="b" t="t" l="l"/>
            <a:pathLst>
              <a:path h="4649240" w="18623048">
                <a:moveTo>
                  <a:pt x="0" y="0"/>
                </a:moveTo>
                <a:lnTo>
                  <a:pt x="18623048" y="0"/>
                </a:lnTo>
                <a:lnTo>
                  <a:pt x="18623048" y="4649240"/>
                </a:lnTo>
                <a:lnTo>
                  <a:pt x="0" y="46492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50099" r="0" b="-16774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6578739" y="6254754"/>
            <a:ext cx="5130522" cy="11753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119"/>
              </a:lnSpc>
            </a:pPr>
            <a:r>
              <a:rPr lang="en-US" sz="7999">
                <a:solidFill>
                  <a:srgbClr val="000000"/>
                </a:solidFill>
                <a:latin typeface="Nourd Bold"/>
                <a:ea typeface="Nourd Bold"/>
                <a:cs typeface="Nourd Bold"/>
                <a:sym typeface="Nourd Bold"/>
              </a:rPr>
              <a:t>Thank You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0"/>
            <a:ext cx="1303723" cy="2695511"/>
            <a:chOff x="0" y="0"/>
            <a:chExt cx="343367" cy="70992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43367" cy="709929"/>
            </a:xfrm>
            <a:custGeom>
              <a:avLst/>
              <a:gdLst/>
              <a:ahLst/>
              <a:cxnLst/>
              <a:rect r="r" b="b" t="t" l="l"/>
              <a:pathLst>
                <a:path h="709929" w="343367">
                  <a:moveTo>
                    <a:pt x="0" y="0"/>
                  </a:moveTo>
                  <a:lnTo>
                    <a:pt x="343367" y="0"/>
                  </a:lnTo>
                  <a:lnTo>
                    <a:pt x="343367" y="709929"/>
                  </a:lnTo>
                  <a:lnTo>
                    <a:pt x="0" y="709929"/>
                  </a:lnTo>
                  <a:close/>
                </a:path>
              </a:pathLst>
            </a:custGeom>
            <a:solidFill>
              <a:srgbClr val="396035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43367" cy="7480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690087" y="2619311"/>
            <a:ext cx="16077048" cy="56206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Agriculture is the backbone of India.</a:t>
            </a:r>
          </a:p>
          <a:p>
            <a:pPr algn="just"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Some of the major problems in the Indian agricultural are rising of input</a:t>
            </a:r>
            <a:r>
              <a:rPr lang="en-US" b="true" sz="3999">
                <a:solidFill>
                  <a:srgbClr val="000000"/>
                </a:solidFill>
                <a:latin typeface="Tex Gyre Termes Bold"/>
                <a:ea typeface="Tex Gyre Termes Bold"/>
                <a:cs typeface="Tex Gyre Termes Bold"/>
                <a:sym typeface="Tex Gyre Termes Bold"/>
              </a:rPr>
              <a:t> </a:t>
            </a:r>
            <a:r>
              <a:rPr lang="en-US" sz="3999">
                <a:solidFill>
                  <a:srgbClr val="000000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costs, availability of skilled labors, lack of water resources and crop monitoring.</a:t>
            </a:r>
          </a:p>
          <a:p>
            <a:pPr algn="just"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To overcome these problems, the automation technologies were used in agriculture.</a:t>
            </a:r>
          </a:p>
          <a:p>
            <a:pPr algn="just"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The model development and the fabrication of the</a:t>
            </a:r>
            <a:r>
              <a:rPr lang="en-US" b="true" sz="3999">
                <a:solidFill>
                  <a:srgbClr val="000000"/>
                </a:solidFill>
                <a:latin typeface="Tex Gyre Termes Bold"/>
                <a:ea typeface="Tex Gyre Termes Bold"/>
                <a:cs typeface="Tex Gyre Termes Bold"/>
                <a:sym typeface="Tex Gyre Termes Bold"/>
              </a:rPr>
              <a:t> </a:t>
            </a:r>
            <a:r>
              <a:rPr lang="en-US" sz="3999">
                <a:solidFill>
                  <a:srgbClr val="000000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robot these whole systems of the robot works with the battery and power supply.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301854" y="904875"/>
            <a:ext cx="6853514" cy="1111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9100"/>
              </a:lnSpc>
            </a:pPr>
            <a:r>
              <a:rPr lang="en-US" b="true" sz="6500">
                <a:solidFill>
                  <a:srgbClr val="000000"/>
                </a:solidFill>
                <a:latin typeface="Tex Gyre Termes Bold"/>
                <a:ea typeface="Tex Gyre Termes Bold"/>
                <a:cs typeface="Tex Gyre Termes Bold"/>
                <a:sym typeface="Tex Gyre Termes Bold"/>
              </a:rPr>
              <a:t>INTRODUCTION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0"/>
            <a:ext cx="1303723" cy="2667303"/>
            <a:chOff x="0" y="0"/>
            <a:chExt cx="343367" cy="7025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43367" cy="702500"/>
            </a:xfrm>
            <a:custGeom>
              <a:avLst/>
              <a:gdLst/>
              <a:ahLst/>
              <a:cxnLst/>
              <a:rect r="r" b="b" t="t" l="l"/>
              <a:pathLst>
                <a:path h="702500" w="343367">
                  <a:moveTo>
                    <a:pt x="0" y="0"/>
                  </a:moveTo>
                  <a:lnTo>
                    <a:pt x="343367" y="0"/>
                  </a:lnTo>
                  <a:lnTo>
                    <a:pt x="343367" y="702500"/>
                  </a:lnTo>
                  <a:lnTo>
                    <a:pt x="0" y="702500"/>
                  </a:lnTo>
                  <a:close/>
                </a:path>
              </a:pathLst>
            </a:custGeom>
            <a:solidFill>
              <a:srgbClr val="396035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43367" cy="740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4183944" y="904875"/>
            <a:ext cx="9920112" cy="1111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100"/>
              </a:lnSpc>
            </a:pPr>
            <a:r>
              <a:rPr lang="en-US" b="true" sz="6500">
                <a:solidFill>
                  <a:srgbClr val="000000"/>
                </a:solidFill>
                <a:latin typeface="Tex Gyre Termes Bold"/>
                <a:ea typeface="Tex Gyre Termes Bold"/>
                <a:cs typeface="Tex Gyre Termes Bold"/>
                <a:sym typeface="Tex Gyre Termes Bold"/>
              </a:rPr>
              <a:t>OBJECTIVES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680562" y="1949450"/>
            <a:ext cx="15578738" cy="5506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759"/>
              </a:lnSpc>
            </a:pPr>
          </a:p>
          <a:p>
            <a:pPr algn="just" marL="863596" indent="-431798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To check the moisture content and taking necessary actions.</a:t>
            </a:r>
          </a:p>
          <a:p>
            <a:pPr algn="just" marL="863596" indent="-431798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To plough the soil and cut the unwanted grass.</a:t>
            </a:r>
          </a:p>
          <a:p>
            <a:pPr algn="just" marL="863596" indent="-431798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To help the farmers in ploughing.</a:t>
            </a:r>
          </a:p>
          <a:p>
            <a:pPr algn="just" marL="863596" indent="-431798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To sow seeds.</a:t>
            </a:r>
          </a:p>
          <a:p>
            <a:pPr algn="just" marL="863596" indent="-431798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To send update messages to farmer's mobile.</a:t>
            </a:r>
          </a:p>
          <a:p>
            <a:pPr algn="just">
              <a:lnSpc>
                <a:spcPts val="5599"/>
              </a:lnSpc>
            </a:pPr>
          </a:p>
          <a:p>
            <a:pPr algn="just">
              <a:lnSpc>
                <a:spcPts val="5599"/>
              </a:lnSpc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-894166"/>
            <a:ext cx="1303723" cy="3580985"/>
            <a:chOff x="0" y="0"/>
            <a:chExt cx="343367" cy="94314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43367" cy="943140"/>
            </a:xfrm>
            <a:custGeom>
              <a:avLst/>
              <a:gdLst/>
              <a:ahLst/>
              <a:cxnLst/>
              <a:rect r="r" b="b" t="t" l="l"/>
              <a:pathLst>
                <a:path h="943140" w="343367">
                  <a:moveTo>
                    <a:pt x="0" y="0"/>
                  </a:moveTo>
                  <a:lnTo>
                    <a:pt x="343367" y="0"/>
                  </a:lnTo>
                  <a:lnTo>
                    <a:pt x="343367" y="943140"/>
                  </a:lnTo>
                  <a:lnTo>
                    <a:pt x="0" y="943140"/>
                  </a:lnTo>
                  <a:close/>
                </a:path>
              </a:pathLst>
            </a:custGeom>
            <a:solidFill>
              <a:srgbClr val="396035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43367" cy="9812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6232267" y="2679058"/>
            <a:ext cx="7368751" cy="4907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Arduino UNO</a:t>
            </a:r>
          </a:p>
          <a:p>
            <a:pPr algn="just"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RPS (12V)</a:t>
            </a:r>
          </a:p>
          <a:p>
            <a:pPr algn="just"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Humidity/ Soil Moisture Sensor</a:t>
            </a:r>
          </a:p>
          <a:p>
            <a:pPr algn="just"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L293D Driver IC</a:t>
            </a:r>
          </a:p>
          <a:p>
            <a:pPr algn="just"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DC Motors</a:t>
            </a:r>
          </a:p>
          <a:p>
            <a:pPr algn="just"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Orcad Design</a:t>
            </a:r>
          </a:p>
          <a:p>
            <a:pPr algn="just"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GSM module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949677" y="1066800"/>
            <a:ext cx="12100562" cy="944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09"/>
              </a:lnSpc>
            </a:pPr>
            <a:r>
              <a:rPr lang="en-US" sz="6499" b="true">
                <a:solidFill>
                  <a:srgbClr val="000000"/>
                </a:solidFill>
                <a:latin typeface="Tex Gyre Termes Bold"/>
                <a:ea typeface="Tex Gyre Termes Bold"/>
                <a:cs typeface="Tex Gyre Termes Bold"/>
                <a:sym typeface="Tex Gyre Termes Bold"/>
              </a:rPr>
              <a:t>HARDWARE REQUIREMENTS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-894166"/>
            <a:ext cx="1303723" cy="3580985"/>
            <a:chOff x="0" y="0"/>
            <a:chExt cx="343367" cy="94314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43367" cy="943140"/>
            </a:xfrm>
            <a:custGeom>
              <a:avLst/>
              <a:gdLst/>
              <a:ahLst/>
              <a:cxnLst/>
              <a:rect r="r" b="b" t="t" l="l"/>
              <a:pathLst>
                <a:path h="943140" w="343367">
                  <a:moveTo>
                    <a:pt x="0" y="0"/>
                  </a:moveTo>
                  <a:lnTo>
                    <a:pt x="343367" y="0"/>
                  </a:lnTo>
                  <a:lnTo>
                    <a:pt x="343367" y="943140"/>
                  </a:lnTo>
                  <a:lnTo>
                    <a:pt x="0" y="943140"/>
                  </a:lnTo>
                  <a:close/>
                </a:path>
              </a:pathLst>
            </a:custGeom>
            <a:solidFill>
              <a:srgbClr val="396035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43367" cy="9812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3323212" y="1329468"/>
            <a:ext cx="11718488" cy="1111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9100"/>
              </a:lnSpc>
            </a:pPr>
            <a:r>
              <a:rPr lang="en-US" b="true" sz="6500">
                <a:solidFill>
                  <a:srgbClr val="000000"/>
                </a:solidFill>
                <a:latin typeface="Tex Gyre Termes Bold"/>
                <a:ea typeface="Tex Gyre Termes Bold"/>
                <a:cs typeface="Tex Gyre Termes Bold"/>
                <a:sym typeface="Tex Gyre Termes Bold"/>
              </a:rPr>
              <a:t>SOFTWARE REQUIREMENTS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562445" y="3080665"/>
            <a:ext cx="7636937" cy="12915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02365" indent="-401182" lvl="1">
              <a:lnSpc>
                <a:spcPts val="5202"/>
              </a:lnSpc>
              <a:buFont typeface="Arial"/>
              <a:buChar char="•"/>
            </a:pPr>
            <a:r>
              <a:rPr lang="en-US" sz="3716">
                <a:solidFill>
                  <a:srgbClr val="000000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Arduino UNO</a:t>
            </a:r>
          </a:p>
          <a:p>
            <a:pPr algn="l" marL="802365" indent="-401182" lvl="1">
              <a:lnSpc>
                <a:spcPts val="5202"/>
              </a:lnSpc>
              <a:buFont typeface="Arial"/>
              <a:buChar char="•"/>
            </a:pPr>
            <a:r>
              <a:rPr lang="en-US" sz="3716">
                <a:solidFill>
                  <a:srgbClr val="000000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Software serial GPRS for Arduino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-894166"/>
            <a:ext cx="1303723" cy="3580985"/>
            <a:chOff x="0" y="0"/>
            <a:chExt cx="343367" cy="94314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43367" cy="943140"/>
            </a:xfrm>
            <a:custGeom>
              <a:avLst/>
              <a:gdLst/>
              <a:ahLst/>
              <a:cxnLst/>
              <a:rect r="r" b="b" t="t" l="l"/>
              <a:pathLst>
                <a:path h="943140" w="343367">
                  <a:moveTo>
                    <a:pt x="0" y="0"/>
                  </a:moveTo>
                  <a:lnTo>
                    <a:pt x="343367" y="0"/>
                  </a:lnTo>
                  <a:lnTo>
                    <a:pt x="343367" y="943140"/>
                  </a:lnTo>
                  <a:lnTo>
                    <a:pt x="0" y="943140"/>
                  </a:lnTo>
                  <a:close/>
                </a:path>
              </a:pathLst>
            </a:custGeom>
            <a:solidFill>
              <a:srgbClr val="396035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43367" cy="9812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3323212" y="2432129"/>
            <a:ext cx="13193432" cy="56127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The Atmel AVR core combines a rich instruction set with 32 general-purpose working registers.</a:t>
            </a:r>
          </a:p>
          <a:p>
            <a:pPr algn="just"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The ATmega328/P is supported with a full suite of program and system development tools including C Compilers, Macro Assemblers, Program Debugger/Simulators, In-Circuit Emulators, and Evaluation kits.</a:t>
            </a:r>
          </a:p>
          <a:p>
            <a:pPr algn="just"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All 32 registers are directly connected to the Arithmetic Logic Unit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323212" y="1066800"/>
            <a:ext cx="12100562" cy="9448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09"/>
              </a:lnSpc>
            </a:pPr>
            <a:r>
              <a:rPr lang="en-US" sz="6499" b="true">
                <a:solidFill>
                  <a:srgbClr val="000000"/>
                </a:solidFill>
                <a:latin typeface="Tex Gyre Termes Bold"/>
                <a:ea typeface="Tex Gyre Termes Bold"/>
                <a:cs typeface="Tex Gyre Termes Bold"/>
                <a:sym typeface="Tex Gyre Termes Bold"/>
              </a:rPr>
              <a:t>ARDUINO UNO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-894166"/>
            <a:ext cx="1303723" cy="3580985"/>
            <a:chOff x="0" y="0"/>
            <a:chExt cx="343367" cy="94314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43367" cy="943140"/>
            </a:xfrm>
            <a:custGeom>
              <a:avLst/>
              <a:gdLst/>
              <a:ahLst/>
              <a:cxnLst/>
              <a:rect r="r" b="b" t="t" l="l"/>
              <a:pathLst>
                <a:path h="943140" w="343367">
                  <a:moveTo>
                    <a:pt x="0" y="0"/>
                  </a:moveTo>
                  <a:lnTo>
                    <a:pt x="343367" y="0"/>
                  </a:lnTo>
                  <a:lnTo>
                    <a:pt x="343367" y="943140"/>
                  </a:lnTo>
                  <a:lnTo>
                    <a:pt x="0" y="943140"/>
                  </a:lnTo>
                  <a:close/>
                </a:path>
              </a:pathLst>
            </a:custGeom>
            <a:solidFill>
              <a:srgbClr val="396035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43367" cy="9812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3093719" y="1959805"/>
            <a:ext cx="13193432" cy="2793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The Moisture sensor is used to measure the water content (moisture) of soil.</a:t>
            </a:r>
          </a:p>
          <a:p>
            <a:pPr algn="just"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When the soil is having water shortage, the module output is at high level; else the output is at low level.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093719" y="575324"/>
            <a:ext cx="12100562" cy="9448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09"/>
              </a:lnSpc>
            </a:pPr>
            <a:r>
              <a:rPr lang="en-US" sz="6499" b="true">
                <a:solidFill>
                  <a:srgbClr val="000000"/>
                </a:solidFill>
                <a:latin typeface="Tex Gyre Termes Bold"/>
                <a:ea typeface="Tex Gyre Termes Bold"/>
                <a:cs typeface="Tex Gyre Termes Bold"/>
                <a:sym typeface="Tex Gyre Termes Bold"/>
              </a:rPr>
              <a:t>MOISTURE SENSOR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093719" y="5305930"/>
            <a:ext cx="12100562" cy="9448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09"/>
              </a:lnSpc>
            </a:pPr>
            <a:r>
              <a:rPr lang="en-US" sz="6499" b="true">
                <a:solidFill>
                  <a:srgbClr val="000000"/>
                </a:solidFill>
                <a:latin typeface="Tex Gyre Termes Bold"/>
                <a:ea typeface="Tex Gyre Termes Bold"/>
                <a:cs typeface="Tex Gyre Termes Bold"/>
                <a:sym typeface="Tex Gyre Termes Bold"/>
              </a:rPr>
              <a:t>WATER MOTOR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482281" y="6688933"/>
            <a:ext cx="13193432" cy="2793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 This is a low cost, small size Submersible Pump Motor which can be operated from a 3 ~ 6V power supply.</a:t>
            </a:r>
          </a:p>
          <a:p>
            <a:pPr algn="just"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It can take up to 120 liters per hour with very low current consumption of 220mA.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-894166"/>
            <a:ext cx="1303723" cy="3580985"/>
            <a:chOff x="0" y="0"/>
            <a:chExt cx="343367" cy="94314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43367" cy="943140"/>
            </a:xfrm>
            <a:custGeom>
              <a:avLst/>
              <a:gdLst/>
              <a:ahLst/>
              <a:cxnLst/>
              <a:rect r="r" b="b" t="t" l="l"/>
              <a:pathLst>
                <a:path h="943140" w="343367">
                  <a:moveTo>
                    <a:pt x="0" y="0"/>
                  </a:moveTo>
                  <a:lnTo>
                    <a:pt x="343367" y="0"/>
                  </a:lnTo>
                  <a:lnTo>
                    <a:pt x="343367" y="943140"/>
                  </a:lnTo>
                  <a:lnTo>
                    <a:pt x="0" y="943140"/>
                  </a:lnTo>
                  <a:close/>
                </a:path>
              </a:pathLst>
            </a:custGeom>
            <a:solidFill>
              <a:srgbClr val="396035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43367" cy="9812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3093719" y="2002948"/>
            <a:ext cx="13193432" cy="63175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GSM is a cellular network, which means that mobile phones connect to it by searching for cells in the immediate vicinity.</a:t>
            </a:r>
          </a:p>
          <a:p>
            <a:pPr algn="just"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.GSM-900 uses 890–915 MHz to send information from the mobile station to the base station (uplink) and 935–960 MHz for the other direction.</a:t>
            </a:r>
          </a:p>
          <a:p>
            <a:pPr algn="just"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Tex Gyre Termes"/>
                <a:ea typeface="Tex Gyre Termes"/>
                <a:cs typeface="Tex Gyre Termes"/>
                <a:sym typeface="Tex Gyre Termes"/>
              </a:rPr>
              <a:t> Time division multiplexing is used to allow eight full-rate or sixteen half-rate speech channels per radio frequency channel.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093719" y="575324"/>
            <a:ext cx="12100562" cy="9448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09"/>
              </a:lnSpc>
            </a:pPr>
            <a:r>
              <a:rPr lang="en-US" sz="6499" b="true">
                <a:solidFill>
                  <a:srgbClr val="000000"/>
                </a:solidFill>
                <a:latin typeface="Tex Gyre Termes Bold"/>
                <a:ea typeface="Tex Gyre Termes Bold"/>
                <a:cs typeface="Tex Gyre Termes Bold"/>
                <a:sym typeface="Tex Gyre Termes Bold"/>
              </a:rPr>
              <a:t>GSM MODULE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DAFQVoaATKc</dc:identifier>
  <dcterms:modified xsi:type="dcterms:W3CDTF">2011-08-01T06:04:30Z</dcterms:modified>
  <cp:revision>1</cp:revision>
  <dc:title>Dark Green Light Green White Corporate Geometric Company Internal Deck Business Presentation</dc:title>
</cp:coreProperties>
</file>